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2" r:id="rId9"/>
    <p:sldId id="263" r:id="rId10"/>
    <p:sldId id="264" r:id="rId11"/>
    <p:sldId id="265" r:id="rId12"/>
    <p:sldId id="267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63" autoAdjust="0"/>
  </p:normalViewPr>
  <p:slideViewPr>
    <p:cSldViewPr>
      <p:cViewPr varScale="1">
        <p:scale>
          <a:sx n="59" d="100"/>
          <a:sy n="5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oralkar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81000"/>
            <a:ext cx="8420100" cy="1470025"/>
          </a:xfrm>
        </p:spPr>
        <p:txBody>
          <a:bodyPr>
            <a:normAutofit/>
          </a:bodyPr>
          <a:lstStyle/>
          <a:p>
            <a:r>
              <a:rPr lang="en-US" b="1" dirty="0" smtClean="0"/>
              <a:t>Environmental Regulations in India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438400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Lecture by</a:t>
            </a:r>
          </a:p>
          <a:p>
            <a:r>
              <a:rPr lang="en-US" sz="3800" b="1" dirty="0" smtClean="0">
                <a:solidFill>
                  <a:srgbClr val="C00000"/>
                </a:solidFill>
              </a:rPr>
              <a:t>Dr. Dilip Boralkar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Ex-Member Secretary, 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Maharashtra Pollution Control Board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066800" y="4572000"/>
            <a:ext cx="7010400" cy="1981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2060"/>
                </a:solidFill>
              </a:rPr>
              <a:t>At 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Induction Program for Ph.D. Students, 2014 Batch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Department of Environmental Science,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University of Pune</a:t>
            </a:r>
          </a:p>
          <a:p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29</a:t>
            </a:r>
            <a:r>
              <a:rPr lang="en-US" baseline="30000" dirty="0" smtClean="0">
                <a:solidFill>
                  <a:srgbClr val="002060"/>
                </a:solidFill>
              </a:rPr>
              <a:t>th</a:t>
            </a:r>
            <a:r>
              <a:rPr lang="en-US" dirty="0" smtClean="0">
                <a:solidFill>
                  <a:srgbClr val="002060"/>
                </a:solidFill>
              </a:rPr>
              <a:t> July, 2014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663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Regulatory Regime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4525963"/>
          </a:xfrm>
        </p:spPr>
        <p:txBody>
          <a:bodyPr/>
          <a:lstStyle/>
          <a:p>
            <a:r>
              <a:rPr lang="en-US" dirty="0" err="1" smtClean="0"/>
              <a:t>MoEF</a:t>
            </a:r>
            <a:endParaRPr lang="en-US" dirty="0" smtClean="0"/>
          </a:p>
          <a:p>
            <a:r>
              <a:rPr lang="en-US" dirty="0" smtClean="0"/>
              <a:t>CPCB</a:t>
            </a:r>
          </a:p>
          <a:p>
            <a:r>
              <a:rPr lang="en-US" dirty="0" smtClean="0"/>
              <a:t>State Environment Dept.</a:t>
            </a:r>
          </a:p>
          <a:p>
            <a:r>
              <a:rPr lang="en-US" dirty="0" smtClean="0"/>
              <a:t>SPCB</a:t>
            </a:r>
          </a:p>
          <a:p>
            <a:r>
              <a:rPr lang="en-US" dirty="0" smtClean="0"/>
              <a:t>Other authorities notified under the EPA.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056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Structure of the Board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7848600" cy="4449763"/>
          </a:xfrm>
        </p:spPr>
        <p:txBody>
          <a:bodyPr/>
          <a:lstStyle/>
          <a:p>
            <a:r>
              <a:rPr lang="en-US" dirty="0" smtClean="0"/>
              <a:t>Chairman</a:t>
            </a:r>
          </a:p>
          <a:p>
            <a:r>
              <a:rPr lang="en-US" dirty="0" smtClean="0"/>
              <a:t>Member Secretary (Chief Executive Officer)</a:t>
            </a:r>
          </a:p>
          <a:p>
            <a:r>
              <a:rPr lang="en-US" dirty="0" smtClean="0"/>
              <a:t>15 Members</a:t>
            </a:r>
          </a:p>
          <a:p>
            <a:r>
              <a:rPr lang="en-US" dirty="0" smtClean="0"/>
              <a:t>Laboratory: Central, Regional, Sub-Regional</a:t>
            </a:r>
          </a:p>
          <a:p>
            <a:r>
              <a:rPr lang="en-US" dirty="0" smtClean="0"/>
              <a:t>Offices: Head Office, Regional Office, Sub Regional Office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826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Public </a:t>
            </a:r>
            <a:r>
              <a:rPr lang="en-US" b="1" dirty="0" smtClean="0"/>
              <a:t>Liability &amp; NGT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924800" cy="2971800"/>
          </a:xfrm>
        </p:spPr>
        <p:txBody>
          <a:bodyPr/>
          <a:lstStyle/>
          <a:p>
            <a:r>
              <a:rPr lang="en-US" dirty="0" smtClean="0"/>
              <a:t>Public Liability Act, 1991: Insurance</a:t>
            </a:r>
          </a:p>
          <a:p>
            <a:endParaRPr lang="en-US" dirty="0" smtClean="0"/>
          </a:p>
          <a:p>
            <a:r>
              <a:rPr lang="en-US" dirty="0" smtClean="0"/>
              <a:t>National Green Tribunal Act, 2010: Exclusive for environment related matters with High Court status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980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8900" y="2438400"/>
            <a:ext cx="3733800" cy="1066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/>
              <a:t>Thank you !</a:t>
            </a:r>
            <a:endParaRPr lang="en-US" sz="5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24000" y="4965032"/>
            <a:ext cx="59436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800" dirty="0" smtClean="0"/>
              <a:t>Website : </a:t>
            </a:r>
            <a:r>
              <a:rPr lang="en-US" sz="2800" dirty="0" smtClean="0">
                <a:hlinkClick r:id="rId2"/>
              </a:rPr>
              <a:t>www.boralkar.com</a:t>
            </a:r>
            <a:endParaRPr lang="en-US" sz="2800" dirty="0" smtClean="0"/>
          </a:p>
          <a:p>
            <a:pPr marL="0" indent="0" algn="ctr">
              <a:buFont typeface="Arial" pitchFamily="34" charset="0"/>
              <a:buNone/>
            </a:pPr>
            <a:r>
              <a:rPr lang="en-US" sz="2800" dirty="0" smtClean="0"/>
              <a:t>Email : dbboralkar@gmail.com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20742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Environment Regulations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848600" cy="4221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Episodes of pollution</a:t>
            </a:r>
          </a:p>
          <a:p>
            <a:pPr lvl="1"/>
            <a:r>
              <a:rPr lang="en-US" dirty="0" smtClean="0"/>
              <a:t>1952 London Smog	</a:t>
            </a:r>
          </a:p>
          <a:p>
            <a:pPr lvl="1"/>
            <a:r>
              <a:rPr lang="en-US" dirty="0" smtClean="0"/>
              <a:t>1963 Los Angeles</a:t>
            </a:r>
          </a:p>
          <a:p>
            <a:pPr lvl="1"/>
            <a:r>
              <a:rPr lang="en-US" dirty="0" smtClean="0"/>
              <a:t>1979 One Mile Island in USA</a:t>
            </a:r>
          </a:p>
          <a:p>
            <a:pPr lvl="1"/>
            <a:r>
              <a:rPr lang="en-US" dirty="0" smtClean="0"/>
              <a:t>[1958 CPHERI &amp; in 1974 NEERI]</a:t>
            </a:r>
          </a:p>
          <a:p>
            <a:r>
              <a:rPr lang="en-US" dirty="0" smtClean="0"/>
              <a:t>1972 Stockholm Conference </a:t>
            </a:r>
          </a:p>
          <a:p>
            <a:r>
              <a:rPr lang="en-US" dirty="0" smtClean="0"/>
              <a:t>1977 Tbilisi Conference</a:t>
            </a:r>
          </a:p>
          <a:p>
            <a:r>
              <a:rPr lang="en-US" dirty="0" smtClean="0"/>
              <a:t>1992 Rio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014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/>
          <a:lstStyle/>
          <a:p>
            <a:r>
              <a:rPr lang="en-US" b="1" dirty="0"/>
              <a:t>Water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143000"/>
            <a:ext cx="7696200" cy="54864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Water (P&amp;CP) </a:t>
            </a:r>
            <a:r>
              <a:rPr lang="en-US" b="1" dirty="0" smtClean="0"/>
              <a:t>Act, 1974</a:t>
            </a:r>
            <a:endParaRPr lang="en-US" b="1" dirty="0"/>
          </a:p>
          <a:p>
            <a:pPr lvl="1"/>
            <a:r>
              <a:rPr lang="en-US" dirty="0"/>
              <a:t>Preamble</a:t>
            </a:r>
          </a:p>
          <a:p>
            <a:pPr lvl="1"/>
            <a:r>
              <a:rPr lang="en-US" dirty="0"/>
              <a:t>Functions</a:t>
            </a:r>
          </a:p>
          <a:p>
            <a:pPr lvl="1"/>
            <a:r>
              <a:rPr lang="en-US" dirty="0"/>
              <a:t>Board</a:t>
            </a:r>
          </a:p>
          <a:p>
            <a:pPr lvl="1"/>
            <a:r>
              <a:rPr lang="en-US" dirty="0"/>
              <a:t>Standards</a:t>
            </a:r>
          </a:p>
          <a:p>
            <a:pPr lvl="1"/>
            <a:r>
              <a:rPr lang="en-US" dirty="0"/>
              <a:t>Consent</a:t>
            </a:r>
          </a:p>
          <a:p>
            <a:pPr lvl="1"/>
            <a:r>
              <a:rPr lang="en-US" dirty="0"/>
              <a:t>Directions </a:t>
            </a:r>
          </a:p>
          <a:p>
            <a:pPr lvl="1"/>
            <a:r>
              <a:rPr lang="en-US" dirty="0"/>
              <a:t>Penalties</a:t>
            </a:r>
          </a:p>
          <a:p>
            <a:pPr lvl="1"/>
            <a:endParaRPr lang="en-US" dirty="0"/>
          </a:p>
          <a:p>
            <a:r>
              <a:rPr lang="en-US" b="1" dirty="0"/>
              <a:t>Water (P&amp;CP) Cess Act, 1977</a:t>
            </a:r>
          </a:p>
          <a:p>
            <a:pPr lvl="1"/>
            <a:r>
              <a:rPr lang="en-US" dirty="0"/>
              <a:t>Preamble</a:t>
            </a:r>
          </a:p>
          <a:p>
            <a:pPr lvl="1"/>
            <a:r>
              <a:rPr lang="en-US" dirty="0"/>
              <a:t>Levy of Cess based on water consumption</a:t>
            </a:r>
          </a:p>
          <a:p>
            <a:pPr lvl="1"/>
            <a:r>
              <a:rPr lang="en-US" dirty="0"/>
              <a:t>Variable rates as per treatment and toxicity of waste </a:t>
            </a:r>
            <a:r>
              <a:rPr lang="en-US" dirty="0" smtClean="0"/>
              <a:t>water</a:t>
            </a:r>
          </a:p>
          <a:p>
            <a:pPr lvl="1"/>
            <a:endParaRPr lang="en-US" dirty="0"/>
          </a:p>
          <a:p>
            <a:r>
              <a:rPr lang="en-US" b="1" dirty="0"/>
              <a:t>Water (P&amp;CP) Amendment Act, 1988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473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990600"/>
          </a:xfrm>
        </p:spPr>
        <p:txBody>
          <a:bodyPr/>
          <a:lstStyle/>
          <a:p>
            <a:r>
              <a:rPr lang="en-US" b="1" dirty="0" smtClean="0"/>
              <a:t>Air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43000"/>
            <a:ext cx="7772400" cy="5135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Air </a:t>
            </a:r>
            <a:r>
              <a:rPr lang="en-US" dirty="0"/>
              <a:t>(P&amp;CP) </a:t>
            </a:r>
            <a:r>
              <a:rPr lang="en-US" dirty="0" smtClean="0"/>
              <a:t>Act, 1981:</a:t>
            </a:r>
            <a:endParaRPr lang="en-US" dirty="0"/>
          </a:p>
          <a:p>
            <a:pPr lvl="1"/>
            <a:r>
              <a:rPr lang="en-US" dirty="0"/>
              <a:t>Preamble</a:t>
            </a:r>
          </a:p>
          <a:p>
            <a:pPr lvl="1"/>
            <a:r>
              <a:rPr lang="en-US" dirty="0"/>
              <a:t>Functions</a:t>
            </a:r>
          </a:p>
          <a:p>
            <a:pPr lvl="1"/>
            <a:r>
              <a:rPr lang="en-US" dirty="0"/>
              <a:t>Board</a:t>
            </a:r>
          </a:p>
          <a:p>
            <a:pPr lvl="1"/>
            <a:r>
              <a:rPr lang="en-US" dirty="0"/>
              <a:t>Standards</a:t>
            </a:r>
          </a:p>
          <a:p>
            <a:pPr lvl="1"/>
            <a:r>
              <a:rPr lang="en-US" dirty="0"/>
              <a:t>Consent</a:t>
            </a:r>
          </a:p>
          <a:p>
            <a:pPr lvl="1"/>
            <a:r>
              <a:rPr lang="en-US" dirty="0"/>
              <a:t>Directions </a:t>
            </a:r>
          </a:p>
          <a:p>
            <a:pPr lvl="1"/>
            <a:r>
              <a:rPr lang="en-US" dirty="0"/>
              <a:t>Penalties</a:t>
            </a:r>
          </a:p>
          <a:p>
            <a:r>
              <a:rPr lang="en-US" dirty="0" smtClean="0"/>
              <a:t>Air </a:t>
            </a:r>
            <a:r>
              <a:rPr lang="en-US" dirty="0"/>
              <a:t>(P&amp;CP) Amendment Act, </a:t>
            </a:r>
            <a:r>
              <a:rPr lang="en-US" dirty="0" smtClean="0"/>
              <a:t>1987:</a:t>
            </a:r>
          </a:p>
          <a:p>
            <a:pPr lvl="1"/>
            <a:r>
              <a:rPr lang="en-US" dirty="0" smtClean="0"/>
              <a:t>Power to give directions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916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The Environment (Protection) Act, 1986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848600" cy="4525963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Bhopal Gas Tragedy</a:t>
            </a:r>
          </a:p>
          <a:p>
            <a:r>
              <a:rPr lang="en-US" dirty="0" smtClean="0"/>
              <a:t>Umbrella Act</a:t>
            </a:r>
          </a:p>
          <a:p>
            <a:r>
              <a:rPr lang="en-US" dirty="0" smtClean="0"/>
              <a:t>Nature, Wild Life, Natural Resources, Development, Planning, hazardous Substances, Research, Training,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791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10600" cy="411162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EPA Functions : Protect &amp; Improve Environment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Co-ordination with States</a:t>
            </a:r>
          </a:p>
          <a:p>
            <a:r>
              <a:rPr lang="en-US" dirty="0" smtClean="0"/>
              <a:t>Nation wide program Planning </a:t>
            </a:r>
            <a:r>
              <a:rPr lang="en-US" dirty="0"/>
              <a:t>&amp; Execution </a:t>
            </a:r>
            <a:endParaRPr lang="en-US" dirty="0" smtClean="0"/>
          </a:p>
          <a:p>
            <a:r>
              <a:rPr lang="en-US" dirty="0" smtClean="0"/>
              <a:t>Standards of Environmental Quality</a:t>
            </a:r>
          </a:p>
          <a:p>
            <a:r>
              <a:rPr lang="en-US" dirty="0"/>
              <a:t>Restriction of </a:t>
            </a:r>
            <a:r>
              <a:rPr lang="en-US" dirty="0" smtClean="0"/>
              <a:t>development for Safeguards</a:t>
            </a:r>
          </a:p>
          <a:p>
            <a:r>
              <a:rPr lang="en-US" dirty="0" smtClean="0"/>
              <a:t>Procedures and safeguards regarding  accidents &amp; remediation</a:t>
            </a:r>
          </a:p>
          <a:p>
            <a:r>
              <a:rPr lang="en-US" dirty="0"/>
              <a:t>Procedures and safeguards </a:t>
            </a:r>
            <a:r>
              <a:rPr lang="en-US" dirty="0" smtClean="0"/>
              <a:t>for handling of Hazardous substances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923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10600" cy="411162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EPA Functions : Protect &amp; Improve Environment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Investigation &amp; Research</a:t>
            </a:r>
          </a:p>
          <a:p>
            <a:r>
              <a:rPr lang="en-US" dirty="0" smtClean="0"/>
              <a:t>Entry, Inspection &amp; Sampling</a:t>
            </a:r>
          </a:p>
          <a:p>
            <a:r>
              <a:rPr lang="en-US" dirty="0" smtClean="0"/>
              <a:t>Laboratory</a:t>
            </a:r>
          </a:p>
          <a:p>
            <a:r>
              <a:rPr lang="en-US" dirty="0" smtClean="0"/>
              <a:t>Dissemination of information</a:t>
            </a:r>
          </a:p>
          <a:p>
            <a:r>
              <a:rPr lang="en-US" dirty="0" smtClean="0"/>
              <a:t>Manuals and codes</a:t>
            </a:r>
          </a:p>
          <a:p>
            <a:r>
              <a:rPr lang="en-US" dirty="0" smtClean="0"/>
              <a:t>Such other matters as the Central Govt. deems necessary or expedient for the purpose of securing the effective implementation of this Act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491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Rules under the EPA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7391400" cy="51355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HWM </a:t>
            </a:r>
          </a:p>
          <a:p>
            <a:r>
              <a:rPr lang="en-US" dirty="0" smtClean="0"/>
              <a:t>MSHIC </a:t>
            </a:r>
          </a:p>
          <a:p>
            <a:r>
              <a:rPr lang="en-US" dirty="0" smtClean="0"/>
              <a:t>CRZ </a:t>
            </a:r>
          </a:p>
          <a:p>
            <a:r>
              <a:rPr lang="en-US" dirty="0" smtClean="0"/>
              <a:t>Environment Clearance</a:t>
            </a:r>
          </a:p>
          <a:p>
            <a:r>
              <a:rPr lang="en-US" dirty="0" smtClean="0"/>
              <a:t>Plastic </a:t>
            </a:r>
          </a:p>
          <a:p>
            <a:r>
              <a:rPr lang="en-US" dirty="0" smtClean="0"/>
              <a:t>MSW </a:t>
            </a:r>
          </a:p>
          <a:p>
            <a:r>
              <a:rPr lang="en-US" dirty="0" smtClean="0"/>
              <a:t>BMW </a:t>
            </a:r>
          </a:p>
          <a:p>
            <a:r>
              <a:rPr lang="en-US" dirty="0" smtClean="0"/>
              <a:t>Genetically Engineered Microbes</a:t>
            </a:r>
          </a:p>
          <a:p>
            <a:r>
              <a:rPr lang="en-US" dirty="0" smtClean="0"/>
              <a:t>Batteries </a:t>
            </a:r>
          </a:p>
          <a:p>
            <a:r>
              <a:rPr lang="en-US" dirty="0" smtClean="0"/>
              <a:t>E-Waste</a:t>
            </a:r>
          </a:p>
          <a:p>
            <a:r>
              <a:rPr lang="en-US" dirty="0" smtClean="0"/>
              <a:t>Eco-sensitive Zone </a:t>
            </a:r>
          </a:p>
          <a:p>
            <a:r>
              <a:rPr lang="en-US" dirty="0" smtClean="0"/>
              <a:t>Authorities</a:t>
            </a:r>
          </a:p>
          <a:p>
            <a:r>
              <a:rPr lang="en-US" dirty="0" smtClean="0"/>
              <a:t>Bio-diversity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447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Powers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848600" cy="4525963"/>
          </a:xfrm>
        </p:spPr>
        <p:txBody>
          <a:bodyPr/>
          <a:lstStyle/>
          <a:p>
            <a:r>
              <a:rPr lang="en-US" dirty="0" smtClean="0"/>
              <a:t>Power of Entry, inspection and drawing sample</a:t>
            </a:r>
          </a:p>
          <a:p>
            <a:r>
              <a:rPr lang="en-US" dirty="0" smtClean="0"/>
              <a:t>Laboratory recognized</a:t>
            </a:r>
          </a:p>
          <a:p>
            <a:r>
              <a:rPr lang="en-US" dirty="0" smtClean="0"/>
              <a:t>Directions under section 5</a:t>
            </a:r>
          </a:p>
          <a:p>
            <a:r>
              <a:rPr lang="en-US" dirty="0" smtClean="0"/>
              <a:t>Penalties for violations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823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365</Words>
  <Application>Microsoft Office PowerPoint</Application>
  <PresentationFormat>On-screen Show (4:3)</PresentationFormat>
  <Paragraphs>105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Environmental Regulations in India</vt:lpstr>
      <vt:lpstr>Environment Regulations</vt:lpstr>
      <vt:lpstr>Water</vt:lpstr>
      <vt:lpstr>Air</vt:lpstr>
      <vt:lpstr>The Environment (Protection) Act, 1986</vt:lpstr>
      <vt:lpstr>EPA Functions : Protect &amp; Improve Environment</vt:lpstr>
      <vt:lpstr>EPA Functions : Protect &amp; Improve Environment</vt:lpstr>
      <vt:lpstr>Rules under the EPA</vt:lpstr>
      <vt:lpstr>Powers</vt:lpstr>
      <vt:lpstr>Regulatory Regime </vt:lpstr>
      <vt:lpstr>Structure of the Board</vt:lpstr>
      <vt:lpstr>Public Liability &amp; NGT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BORALKAR</dc:creator>
  <cp:lastModifiedBy>BORALKAR</cp:lastModifiedBy>
  <cp:revision>10</cp:revision>
  <dcterms:created xsi:type="dcterms:W3CDTF">2006-08-16T00:00:00Z</dcterms:created>
  <dcterms:modified xsi:type="dcterms:W3CDTF">2014-07-28T11:11:41Z</dcterms:modified>
</cp:coreProperties>
</file>